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53" r:id="rId3"/>
  </p:sldMasterIdLst>
  <p:notesMasterIdLst>
    <p:notesMasterId r:id="rId22"/>
  </p:notesMasterIdLst>
  <p:sldIdLst>
    <p:sldId id="268" r:id="rId4"/>
    <p:sldId id="270" r:id="rId5"/>
    <p:sldId id="274" r:id="rId6"/>
    <p:sldId id="295" r:id="rId7"/>
    <p:sldId id="296" r:id="rId8"/>
    <p:sldId id="297" r:id="rId9"/>
    <p:sldId id="298" r:id="rId10"/>
    <p:sldId id="300" r:id="rId11"/>
    <p:sldId id="301" r:id="rId12"/>
    <p:sldId id="302" r:id="rId13"/>
    <p:sldId id="307" r:id="rId14"/>
    <p:sldId id="306" r:id="rId15"/>
    <p:sldId id="303" r:id="rId16"/>
    <p:sldId id="304" r:id="rId17"/>
    <p:sldId id="305" r:id="rId18"/>
    <p:sldId id="308" r:id="rId19"/>
    <p:sldId id="310" r:id="rId20"/>
    <p:sldId id="269" r:id="rId21"/>
  </p:sldIdLst>
  <p:sldSz cx="9144000" cy="5143500" type="screen16x9"/>
  <p:notesSz cx="6858000" cy="9144000"/>
  <p:embeddedFontLst>
    <p:embeddedFont>
      <p:font typeface="Angsana New" panose="02020603050405020304" pitchFamily="18" charset="-34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sy" initials="j" lastIdx="1" clrIdx="0">
    <p:extLst>
      <p:ext uri="{19B8F6BF-5375-455C-9EA6-DF929625EA0E}">
        <p15:presenceInfo xmlns:p15="http://schemas.microsoft.com/office/powerpoint/2012/main" userId="S::jsyzhfmzm@officestu.seoultech.ac.kr::9197b5ea-9d2d-4a14-bd21-fdc2dc55cc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141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5214" autoAdjust="0"/>
  </p:normalViewPr>
  <p:slideViewPr>
    <p:cSldViewPr>
      <p:cViewPr varScale="1">
        <p:scale>
          <a:sx n="115" d="100"/>
          <a:sy n="115" d="100"/>
        </p:scale>
        <p:origin x="614" y="82"/>
      </p:cViewPr>
      <p:guideLst>
        <p:guide orient="horz" pos="1620"/>
        <p:guide pos="2880"/>
        <p:guide orient="horz" pos="19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13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31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alphaModFix amt="85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tx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tx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tx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E6428F-2971-404A-B4B1-8977F3FFD1CC}"/>
              </a:ext>
            </a:extLst>
          </p:cNvPr>
          <p:cNvGrpSpPr/>
          <p:nvPr userDrawn="1"/>
        </p:nvGrpSpPr>
        <p:grpSpPr>
          <a:xfrm>
            <a:off x="0" y="-9980"/>
            <a:ext cx="5436096" cy="5204535"/>
            <a:chOff x="0" y="-9980"/>
            <a:chExt cx="5436096" cy="52045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631708-B369-43B6-B32E-59F7856212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5" t="1" r="-244" b="-797"/>
            <a:stretch/>
          </p:blipFill>
          <p:spPr>
            <a:xfrm>
              <a:off x="0" y="9979"/>
              <a:ext cx="4499992" cy="5184576"/>
            </a:xfrm>
            <a:prstGeom prst="rect">
              <a:avLst/>
            </a:prstGeom>
          </p:spPr>
        </p:pic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4F065458-9872-46CD-A5CF-F79B0D51B18C}"/>
                </a:ext>
              </a:extLst>
            </p:cNvPr>
            <p:cNvSpPr/>
            <p:nvPr userDrawn="1"/>
          </p:nvSpPr>
          <p:spPr>
            <a:xfrm>
              <a:off x="1835696" y="-9980"/>
              <a:ext cx="3600400" cy="5153479"/>
            </a:xfrm>
            <a:prstGeom prst="triangle">
              <a:avLst>
                <a:gd name="adj" fmla="val 497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43406C26-AF0F-4B33-820B-97C71F2EA3C1}"/>
                </a:ext>
              </a:extLst>
            </p:cNvPr>
            <p:cNvSpPr/>
            <p:nvPr userDrawn="1"/>
          </p:nvSpPr>
          <p:spPr>
            <a:xfrm rot="10800000">
              <a:off x="3591792" y="0"/>
              <a:ext cx="1584176" cy="2581731"/>
            </a:xfrm>
            <a:prstGeom prst="triangle">
              <a:avLst>
                <a:gd name="adj" fmla="val 497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D2FA610-561B-4F61-8ECE-A9448915CE50}"/>
              </a:ext>
            </a:extLst>
          </p:cNvPr>
          <p:cNvSpPr txBox="1"/>
          <p:nvPr userDrawn="1"/>
        </p:nvSpPr>
        <p:spPr>
          <a:xfrm>
            <a:off x="3638138" y="345836"/>
            <a:ext cx="174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Contents</a:t>
            </a:r>
            <a:endParaRPr lang="ko-KR" altLang="en-US" sz="28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4" name="슬라이드 번호 개체 틀 53">
            <a:extLst>
              <a:ext uri="{FF2B5EF4-FFF2-40B4-BE49-F238E27FC236}">
                <a16:creationId xmlns:a16="http://schemas.microsoft.com/office/drawing/2014/main" id="{63C06D06-9E07-4A46-A815-D6E4205BD3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0073D0-B837-45C4-8898-78B1690E3E35}"/>
              </a:ext>
            </a:extLst>
          </p:cNvPr>
          <p:cNvSpPr/>
          <p:nvPr userDrawn="1"/>
        </p:nvSpPr>
        <p:spPr>
          <a:xfrm>
            <a:off x="0" y="0"/>
            <a:ext cx="7884368" cy="10372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CF3AD9-B190-4D22-9D80-DF41F090E3EB}"/>
              </a:ext>
            </a:extLst>
          </p:cNvPr>
          <p:cNvGrpSpPr/>
          <p:nvPr userDrawn="1"/>
        </p:nvGrpSpPr>
        <p:grpSpPr>
          <a:xfrm>
            <a:off x="7819059" y="0"/>
            <a:ext cx="1433461" cy="1037230"/>
            <a:chOff x="7819059" y="0"/>
            <a:chExt cx="1433461" cy="1037230"/>
          </a:xfrm>
        </p:grpSpPr>
        <p:sp>
          <p:nvSpPr>
            <p:cNvPr id="2" name="Rectangle 1"/>
            <p:cNvSpPr/>
            <p:nvPr userDrawn="1"/>
          </p:nvSpPr>
          <p:spPr>
            <a:xfrm>
              <a:off x="8122646" y="0"/>
              <a:ext cx="265778" cy="10372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72C36C13-A1AB-4897-B079-229CAC6DC04D}"/>
                </a:ext>
              </a:extLst>
            </p:cNvPr>
            <p:cNvSpPr/>
            <p:nvPr userDrawn="1"/>
          </p:nvSpPr>
          <p:spPr>
            <a:xfrm>
              <a:off x="7951130" y="0"/>
              <a:ext cx="265778" cy="10372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A6C01D4-0C54-4649-A259-6F1FFE9128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059" y="160159"/>
              <a:ext cx="1433461" cy="789315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6A6ABB-98C8-4361-86F9-A79C22BC3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AFA5A34-4CF4-4004-8998-4A6F4FDA5B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4880" y="1197389"/>
            <a:ext cx="7993062" cy="351313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DB26CC4-F1BB-4C5F-954E-5103E744650B}"/>
              </a:ext>
            </a:extLst>
          </p:cNvPr>
          <p:cNvGrpSpPr/>
          <p:nvPr userDrawn="1"/>
        </p:nvGrpSpPr>
        <p:grpSpPr>
          <a:xfrm>
            <a:off x="7812360" y="-17765"/>
            <a:ext cx="1433461" cy="789315"/>
            <a:chOff x="7812360" y="-17765"/>
            <a:chExt cx="1433461" cy="789315"/>
          </a:xfrm>
        </p:grpSpPr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D438E5B2-8B01-4B4F-B4F4-CDB0EF1E1890}"/>
                </a:ext>
              </a:extLst>
            </p:cNvPr>
            <p:cNvSpPr/>
            <p:nvPr userDrawn="1"/>
          </p:nvSpPr>
          <p:spPr>
            <a:xfrm>
              <a:off x="8122646" y="0"/>
              <a:ext cx="265778" cy="62753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51249A0C-1FE2-47AD-B369-B14EA3668D23}"/>
                </a:ext>
              </a:extLst>
            </p:cNvPr>
            <p:cNvSpPr/>
            <p:nvPr userDrawn="1"/>
          </p:nvSpPr>
          <p:spPr>
            <a:xfrm>
              <a:off x="7951130" y="0"/>
              <a:ext cx="265778" cy="62753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7A47650-9E52-4CC5-9BFE-01E6C780EF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360" y="-17765"/>
              <a:ext cx="1433461" cy="78931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5A4F98-3CFA-48BD-85B4-A38CCFC3A547}"/>
              </a:ext>
            </a:extLst>
          </p:cNvPr>
          <p:cNvSpPr/>
          <p:nvPr userDrawn="1"/>
        </p:nvSpPr>
        <p:spPr>
          <a:xfrm>
            <a:off x="0" y="0"/>
            <a:ext cx="7884368" cy="6275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B407498F-B494-402A-8BC8-1B26CE7A89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4875"/>
            <a:ext cx="7200800" cy="45778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535EEB-67E3-4442-A272-FE2156E5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F1507C-5D07-4C3C-877F-242B40DA661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0614" y="773000"/>
            <a:ext cx="8581866" cy="394612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8848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39427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27659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15891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39552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539551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639427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2639426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727659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727658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15891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815890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E52EC7-7801-48A1-9DBC-E4F61A8767BF}"/>
              </a:ext>
            </a:extLst>
          </p:cNvPr>
          <p:cNvSpPr/>
          <p:nvPr userDrawn="1"/>
        </p:nvSpPr>
        <p:spPr>
          <a:xfrm>
            <a:off x="0" y="0"/>
            <a:ext cx="7884368" cy="10372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6ECB852-7A82-4D6D-9833-A4CCA1B74A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02189797-8831-4CDB-8609-72ED625881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1774F1-229B-4AC4-BD6E-3153B305DF90}"/>
              </a:ext>
            </a:extLst>
          </p:cNvPr>
          <p:cNvGrpSpPr/>
          <p:nvPr userDrawn="1"/>
        </p:nvGrpSpPr>
        <p:grpSpPr>
          <a:xfrm>
            <a:off x="7819059" y="0"/>
            <a:ext cx="1433461" cy="1037230"/>
            <a:chOff x="7819059" y="0"/>
            <a:chExt cx="1433461" cy="1037230"/>
          </a:xfrm>
        </p:grpSpPr>
        <p:sp>
          <p:nvSpPr>
            <p:cNvPr id="31" name="Rectangle 1">
              <a:extLst>
                <a:ext uri="{FF2B5EF4-FFF2-40B4-BE49-F238E27FC236}">
                  <a16:creationId xmlns:a16="http://schemas.microsoft.com/office/drawing/2014/main" id="{0656F534-843E-4D13-98EF-4611B2211BED}"/>
                </a:ext>
              </a:extLst>
            </p:cNvPr>
            <p:cNvSpPr/>
            <p:nvPr userDrawn="1"/>
          </p:nvSpPr>
          <p:spPr>
            <a:xfrm>
              <a:off x="8122646" y="0"/>
              <a:ext cx="265778" cy="10372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">
              <a:extLst>
                <a:ext uri="{FF2B5EF4-FFF2-40B4-BE49-F238E27FC236}">
                  <a16:creationId xmlns:a16="http://schemas.microsoft.com/office/drawing/2014/main" id="{17595CBF-3055-4B66-966C-6BF9A5F09C2C}"/>
                </a:ext>
              </a:extLst>
            </p:cNvPr>
            <p:cNvSpPr/>
            <p:nvPr userDrawn="1"/>
          </p:nvSpPr>
          <p:spPr>
            <a:xfrm>
              <a:off x="7951130" y="0"/>
              <a:ext cx="265778" cy="10372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BEA3307-88B2-4507-8C15-BC369F9E7E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059" y="160159"/>
              <a:ext cx="1433461" cy="789315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151F0D-3ADA-4A92-A1B0-61E649225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19AA04-9F8E-43E1-A85E-FD69CEA66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13CFD-1659-4C4B-BE93-21C619EDFA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BCE214-9A1E-4842-B857-C6B2B73D5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0399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5EBEE-669D-4E6D-A87E-EC28A7D6C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71" r:id="rId4"/>
    <p:sldLayoutId id="2147483656" r:id="rId5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4D720-4E93-411D-9FBF-2D97DDB8D5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0399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13CFD-1659-4C4B-BE93-21C619EDFA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hyperlink" Target="https://ko.wikipedia.org/wiki/%EA%B3%A0%EA%B8%89_%EC%95%94%ED%98%B8%ED%99%94_%ED%91%9C%EC%A4%8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ko.wikipedia.org/wiki/%EA%B3%A0%EA%B8%89_%EC%95%94%ED%98%B8%ED%99%94_%ED%91%9C%EC%A4%80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B495876-55A2-4D68-8D73-175BFC5E41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en-US" altLang="ko-KR" dirty="0" err="1"/>
              <a:t>LookupTable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6F7965-76C4-4767-9BEA-C0C6425078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2019-07-02 </a:t>
            </a:r>
            <a:r>
              <a:rPr lang="ko-KR" altLang="en-US" dirty="0"/>
              <a:t>조서연</a:t>
            </a:r>
          </a:p>
        </p:txBody>
      </p:sp>
    </p:spTree>
    <p:extLst>
      <p:ext uri="{BB962C8B-B14F-4D97-AF65-F5344CB8AC3E}">
        <p14:creationId xmlns:p14="http://schemas.microsoft.com/office/powerpoint/2010/main" val="358616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암호화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latin typeface="Times New Roman" panose="02020603050405020304" pitchFamily="18" charset="0"/>
                <a:ea typeface="굴림" panose="020B0600000101010101" pitchFamily="50" charset="-127"/>
              </a:rPr>
              <a:t>암호화</a:t>
            </a:r>
            <a:endParaRPr lang="ko-KR" altLang="en-US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F95912-0E46-4795-BF2A-E9F34FB4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83AA0B0A-921D-4DBB-BDA3-23CF0824D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067694"/>
            <a:ext cx="4104456" cy="2891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04F41E-8EC7-472E-BD06-548038EF1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7614"/>
            <a:ext cx="9144000" cy="5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50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암호화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latin typeface="Times New Roman" panose="02020603050405020304" pitchFamily="18" charset="0"/>
                <a:ea typeface="굴림" panose="020B0600000101010101" pitchFamily="50" charset="-127"/>
              </a:rPr>
              <a:t>암호화</a:t>
            </a:r>
            <a:endParaRPr lang="ko-KR" altLang="en-US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F95912-0E46-4795-BF2A-E9F34FB4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4DBDF7-FAF1-44D3-8767-05488A1B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" y="1131590"/>
            <a:ext cx="9144000" cy="369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80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복호화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latin typeface="Times New Roman" panose="02020603050405020304" pitchFamily="18" charset="0"/>
                <a:ea typeface="굴림" panose="020B0600000101010101" pitchFamily="50" charset="-127"/>
              </a:rPr>
              <a:t>역 암호화</a:t>
            </a:r>
            <a:endParaRPr lang="ko-KR" altLang="en-US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F95912-0E46-4795-BF2A-E9F34FB4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BEB45BD9-D87A-4F5E-96D7-81087A4AE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665314"/>
            <a:ext cx="3240360" cy="104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C7C0096E-E710-472E-9295-E76091C1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16" y="3446009"/>
            <a:ext cx="4187080" cy="96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57D20A-86C9-4D59-8ECA-E4DDAFFED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728" y="1525538"/>
            <a:ext cx="4187080" cy="1719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AE4A88-7CE9-40C6-9930-9FCFBD9E7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3430790"/>
            <a:ext cx="4198322" cy="156157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6759FCBE-7336-4477-B022-44C2D752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0" y="1491630"/>
            <a:ext cx="4447250" cy="31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5433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복호화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latin typeface="Times New Roman" panose="02020603050405020304" pitchFamily="18" charset="0"/>
                <a:ea typeface="굴림" panose="020B0600000101010101" pitchFamily="50" charset="-127"/>
              </a:rPr>
              <a:t>역 암호화</a:t>
            </a:r>
            <a:endParaRPr lang="ko-KR" altLang="en-US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F95912-0E46-4795-BF2A-E9F34FB4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id="{CB33B4DC-2F7A-469E-80DB-99D578780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0" y="1491630"/>
            <a:ext cx="4447250" cy="31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38F38A6-2A87-4CA1-ACF6-704CBFEDBF2C}"/>
              </a:ext>
            </a:extLst>
          </p:cNvPr>
          <p:cNvGrpSpPr/>
          <p:nvPr/>
        </p:nvGrpSpPr>
        <p:grpSpPr>
          <a:xfrm>
            <a:off x="4607539" y="3396534"/>
            <a:ext cx="4356949" cy="1263448"/>
            <a:chOff x="4662301" y="2892478"/>
            <a:chExt cx="4356949" cy="1263448"/>
          </a:xfrm>
        </p:grpSpPr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EF07CD7A-96FE-4D3A-9CBD-D223C1D67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301" y="3157818"/>
              <a:ext cx="4331901" cy="998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07E38DB-B1F8-4464-A200-10DC2C542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0928" y="2892478"/>
              <a:ext cx="4198322" cy="156157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0DA955-2FEA-4457-A06B-F7C27CA63BA6}"/>
              </a:ext>
            </a:extLst>
          </p:cNvPr>
          <p:cNvSpPr/>
          <p:nvPr/>
        </p:nvSpPr>
        <p:spPr>
          <a:xfrm>
            <a:off x="2771800" y="2643758"/>
            <a:ext cx="7920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0395090-43E1-4D65-A3CD-4B7248F5B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115" y="2137752"/>
            <a:ext cx="1786746" cy="8192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1CE521-FAEA-43C8-8E0C-AD77AAD2AECD}"/>
              </a:ext>
            </a:extLst>
          </p:cNvPr>
          <p:cNvSpPr txBox="1"/>
          <p:nvPr/>
        </p:nvSpPr>
        <p:spPr>
          <a:xfrm>
            <a:off x="4838407" y="1339720"/>
            <a:ext cx="38701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암호화와 복호화를 같은 순서로 만들면</a:t>
            </a:r>
            <a:endParaRPr lang="en-US" altLang="ko-KR" sz="1400" dirty="0"/>
          </a:p>
          <a:p>
            <a:pPr algn="ctr"/>
            <a:r>
              <a:rPr lang="ko-KR" altLang="en-US" sz="1400" dirty="0"/>
              <a:t> </a:t>
            </a:r>
            <a:r>
              <a:rPr lang="en-US" altLang="ko-KR" sz="1400" dirty="0" err="1"/>
              <a:t>InvMixColumns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dirty="0" err="1"/>
              <a:t>InvShiftRows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Lookup Table</a:t>
            </a:r>
          </a:p>
          <a:p>
            <a:pPr algn="ctr"/>
            <a:r>
              <a:rPr lang="ko-KR" altLang="en-US" sz="1400" dirty="0"/>
              <a:t> 사용할 수 있다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02016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복호화</a:t>
            </a:r>
            <a:r>
              <a:rPr lang="en-US" altLang="ko-KR" dirty="0"/>
              <a:t> </a:t>
            </a:r>
            <a:r>
              <a:rPr lang="en-US" altLang="ko-KR" dirty="0" err="1"/>
              <a:t>Lookuptable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latin typeface="Times New Roman" panose="02020603050405020304" pitchFamily="18" charset="0"/>
                <a:ea typeface="굴림" panose="020B0600000101010101" pitchFamily="50" charset="-127"/>
              </a:rPr>
              <a:t>역 암호화</a:t>
            </a:r>
            <a:endParaRPr lang="ko-KR" altLang="en-US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F95912-0E46-4795-BF2A-E9F34FB4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02814B-7FFB-4F4F-91D5-85024791E3AF}"/>
              </a:ext>
            </a:extLst>
          </p:cNvPr>
          <p:cNvGrpSpPr/>
          <p:nvPr/>
        </p:nvGrpSpPr>
        <p:grpSpPr>
          <a:xfrm>
            <a:off x="191961" y="1779662"/>
            <a:ext cx="5848807" cy="819268"/>
            <a:chOff x="611560" y="1266662"/>
            <a:chExt cx="5848807" cy="81926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0395090-43E1-4D65-A3CD-4B7248F5B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1266662"/>
              <a:ext cx="1786746" cy="8192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C24A77-D754-412A-B367-5574993C31CE}"/>
                </a:ext>
              </a:extLst>
            </p:cNvPr>
            <p:cNvSpPr txBox="1"/>
            <p:nvPr/>
          </p:nvSpPr>
          <p:spPr>
            <a:xfrm>
              <a:off x="2339752" y="1491630"/>
              <a:ext cx="4120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을 합쳐서 </a:t>
              </a:r>
              <a:r>
                <a:rPr lang="en-US" altLang="ko-KR" dirty="0"/>
                <a:t>Table0_dec(inv_t0)</a:t>
              </a:r>
              <a:r>
                <a:rPr lang="ko-KR" altLang="en-US" dirty="0"/>
                <a:t> 생성 코드 </a:t>
              </a:r>
            </a:p>
          </p:txBody>
        </p:sp>
      </p:grpSp>
      <p:pic>
        <p:nvPicPr>
          <p:cNvPr id="9218" name="Picture 2" descr="https://upload.wikimedia.org/wikipedia/commons/thumb/a/ad/AESdecTable.png/220px-AESdecTable.png">
            <a:extLst>
              <a:ext uri="{FF2B5EF4-FFF2-40B4-BE49-F238E27FC236}">
                <a16:creationId xmlns:a16="http://schemas.microsoft.com/office/drawing/2014/main" id="{C4078D07-8A3E-4802-90DF-ABDF1D9B6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499" y="1258767"/>
            <a:ext cx="2291807" cy="186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48CE4C-11FD-4087-8B3F-C86698093E27}"/>
              </a:ext>
            </a:extLst>
          </p:cNvPr>
          <p:cNvSpPr/>
          <p:nvPr/>
        </p:nvSpPr>
        <p:spPr>
          <a:xfrm>
            <a:off x="0" y="4832414"/>
            <a:ext cx="88193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4"/>
              </a:rPr>
              <a:t>[</a:t>
            </a:r>
            <a:r>
              <a:rPr lang="ko-KR" altLang="en-US" sz="1000" dirty="0">
                <a:hlinkClick r:id="rId4"/>
              </a:rPr>
              <a:t>참고 자료</a:t>
            </a:r>
            <a:r>
              <a:rPr lang="en-US" altLang="ko-KR" sz="1000" dirty="0">
                <a:hlinkClick r:id="rId4"/>
              </a:rPr>
              <a:t>]</a:t>
            </a:r>
            <a:r>
              <a:rPr lang="en-US" altLang="ko-KR" sz="1000" dirty="0"/>
              <a:t> </a:t>
            </a:r>
            <a:r>
              <a:rPr lang="en-US" altLang="ko-KR" sz="1000" dirty="0">
                <a:hlinkClick r:id="rId4"/>
              </a:rPr>
              <a:t>https://ko.wikipedia.org/wiki/%EA%B3%A0%EA%B8%89_%EC%95%94%ED%98%B8%ED%99%94_%ED%91%9C%EC%A4%80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86EA7C-DAA4-488A-8C17-8236DEE5B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82958"/>
            <a:ext cx="9144000" cy="13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18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복호화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latin typeface="Times New Roman" panose="02020603050405020304" pitchFamily="18" charset="0"/>
                <a:ea typeface="굴림" panose="020B0600000101010101" pitchFamily="50" charset="-127"/>
              </a:rPr>
              <a:t>역 암호화 구현 코드</a:t>
            </a:r>
            <a:endParaRPr lang="ko-KR" altLang="en-US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F95912-0E46-4795-BF2A-E9F34FB4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82D572-5BF8-4A2D-95ED-7E36A71B4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470"/>
            <a:ext cx="9144000" cy="230675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EEBC5BD-87F0-4D83-BF9D-6D17C67639FE}"/>
              </a:ext>
            </a:extLst>
          </p:cNvPr>
          <p:cNvGrpSpPr/>
          <p:nvPr/>
        </p:nvGrpSpPr>
        <p:grpSpPr>
          <a:xfrm>
            <a:off x="5474289" y="1560454"/>
            <a:ext cx="3256526" cy="366726"/>
            <a:chOff x="5419930" y="1361003"/>
            <a:chExt cx="3256526" cy="3667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10F41D8-B4D7-4670-88B2-590614BDF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0519" y="1361003"/>
              <a:ext cx="1745937" cy="36672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FAE2D31-BB63-468B-B3A2-80B074446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9930" y="1410457"/>
              <a:ext cx="1500386" cy="28405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544E30-4E3D-4EAC-8A1C-DFD0D7E6F9BA}"/>
              </a:ext>
            </a:extLst>
          </p:cNvPr>
          <p:cNvGrpSpPr/>
          <p:nvPr/>
        </p:nvGrpSpPr>
        <p:grpSpPr>
          <a:xfrm>
            <a:off x="179512" y="1568313"/>
            <a:ext cx="4583709" cy="355365"/>
            <a:chOff x="179512" y="1568313"/>
            <a:chExt cx="4583709" cy="35536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F9F3B6B-9C8B-4820-AD00-D836B8DCD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512" y="1568313"/>
              <a:ext cx="1500386" cy="35100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FFEAD9F-4CAE-4C8E-B257-3824046D1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9898" y="1622124"/>
              <a:ext cx="1500386" cy="28405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E3BAA79-5D48-44EA-976D-E4807D231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11321" y="1622124"/>
              <a:ext cx="1551900" cy="301554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768765A-3AB5-4849-A15B-D72BFD0849D8}"/>
                </a:ext>
              </a:extLst>
            </p:cNvPr>
            <p:cNvSpPr/>
            <p:nvPr/>
          </p:nvSpPr>
          <p:spPr>
            <a:xfrm>
              <a:off x="179512" y="1568314"/>
              <a:ext cx="3021606" cy="3510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9F8A86-34A7-49F7-97A4-45045117DFA2}"/>
              </a:ext>
            </a:extLst>
          </p:cNvPr>
          <p:cNvSpPr txBox="1"/>
          <p:nvPr/>
        </p:nvSpPr>
        <p:spPr>
          <a:xfrm>
            <a:off x="1350320" y="121307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inv_t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258FE5-CACA-4957-BE84-5D66FD357574}"/>
                  </a:ext>
                </a:extLst>
              </p:cNvPr>
              <p:cNvSpPr txBox="1"/>
              <p:nvPr/>
            </p:nvSpPr>
            <p:spPr>
              <a:xfrm>
                <a:off x="4889928" y="1568313"/>
                <a:ext cx="4576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258FE5-CACA-4957-BE84-5D66FD35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28" y="1568313"/>
                <a:ext cx="457654" cy="369332"/>
              </a:xfrm>
              <a:prstGeom prst="rect">
                <a:avLst/>
              </a:prstGeom>
              <a:blipFill>
                <a:blip r:embed="rId7"/>
                <a:stretch>
                  <a:fillRect l="-10667" r="-13333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224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cycle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/>
              <a:t>암호화 및 복호화 </a:t>
            </a:r>
            <a:r>
              <a:rPr lang="en-US" altLang="ko-KR" b="1" dirty="0"/>
              <a:t>cycle</a:t>
            </a:r>
            <a:endParaRPr lang="ko-KR" altLang="en-US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F95912-0E46-4795-BF2A-E9F34FB4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36EA56-75E1-4E9D-8E4F-B61B85DFA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146" y="1073600"/>
            <a:ext cx="3943350" cy="419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651E8F-0D11-4C1E-BCDC-107E104F4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8" y="1073600"/>
            <a:ext cx="4981575" cy="447675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2553962E-17C6-4550-9984-08CB170B14CF}"/>
              </a:ext>
            </a:extLst>
          </p:cNvPr>
          <p:cNvGrpSpPr/>
          <p:nvPr/>
        </p:nvGrpSpPr>
        <p:grpSpPr>
          <a:xfrm>
            <a:off x="78099" y="1740159"/>
            <a:ext cx="4636665" cy="3313668"/>
            <a:chOff x="2267744" y="1764966"/>
            <a:chExt cx="3943350" cy="328531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1463456-149B-462C-B9AE-0A9572077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744" y="1764966"/>
              <a:ext cx="3943350" cy="328531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74E59B4-E7B2-4C7D-8DA0-F3CEDA7CCCB2}"/>
                </a:ext>
              </a:extLst>
            </p:cNvPr>
            <p:cNvSpPr/>
            <p:nvPr/>
          </p:nvSpPr>
          <p:spPr>
            <a:xfrm>
              <a:off x="2483768" y="4207187"/>
              <a:ext cx="1008112" cy="1584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8A3CB1B-7AE1-4C4C-BE95-C6D68D0AC429}"/>
                </a:ext>
              </a:extLst>
            </p:cNvPr>
            <p:cNvSpPr/>
            <p:nvPr/>
          </p:nvSpPr>
          <p:spPr>
            <a:xfrm>
              <a:off x="2505371" y="2557348"/>
              <a:ext cx="1108923" cy="1584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7DEB6FD-1613-4C38-9D95-8BBCBC24AA49}"/>
                </a:ext>
              </a:extLst>
            </p:cNvPr>
            <p:cNvSpPr/>
            <p:nvPr/>
          </p:nvSpPr>
          <p:spPr>
            <a:xfrm>
              <a:off x="5004048" y="2447874"/>
              <a:ext cx="1008112" cy="2551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B8D2B2-48E0-4E3D-8E8B-CD7B06AA8528}"/>
              </a:ext>
            </a:extLst>
          </p:cNvPr>
          <p:cNvGrpSpPr/>
          <p:nvPr/>
        </p:nvGrpSpPr>
        <p:grpSpPr>
          <a:xfrm>
            <a:off x="4764264" y="1764967"/>
            <a:ext cx="4329013" cy="2947895"/>
            <a:chOff x="4764264" y="1764967"/>
            <a:chExt cx="4329013" cy="2947895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33464C0-A10E-4F96-A9E0-50B5028AB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4264" y="1764967"/>
              <a:ext cx="4329013" cy="2947895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809BA62-A290-48BE-BB81-7EF3B2ED2369}"/>
                </a:ext>
              </a:extLst>
            </p:cNvPr>
            <p:cNvSpPr/>
            <p:nvPr/>
          </p:nvSpPr>
          <p:spPr>
            <a:xfrm>
              <a:off x="7529308" y="2513288"/>
              <a:ext cx="1169447" cy="2423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5D8EC04-CBBF-47A6-8D53-50845F4F3FB6}"/>
                </a:ext>
              </a:extLst>
            </p:cNvPr>
            <p:cNvSpPr/>
            <p:nvPr/>
          </p:nvSpPr>
          <p:spPr>
            <a:xfrm>
              <a:off x="4932040" y="2154359"/>
              <a:ext cx="1584176" cy="1211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2FF5B57-C482-4404-80DF-1756FCD32B19}"/>
                </a:ext>
              </a:extLst>
            </p:cNvPr>
            <p:cNvSpPr/>
            <p:nvPr/>
          </p:nvSpPr>
          <p:spPr>
            <a:xfrm>
              <a:off x="4846940" y="3937299"/>
              <a:ext cx="1309236" cy="1466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306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cycle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/>
              <a:t>암호화 및 복호화 </a:t>
            </a:r>
            <a:r>
              <a:rPr lang="en-US" altLang="ko-KR" b="1" dirty="0"/>
              <a:t>cycle</a:t>
            </a:r>
            <a:endParaRPr lang="ko-KR" altLang="en-US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F95912-0E46-4795-BF2A-E9F34FB4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36EA56-75E1-4E9D-8E4F-B61B85DFA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146" y="1073600"/>
            <a:ext cx="3943350" cy="419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651E8F-0D11-4C1E-BCDC-107E104F4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8" y="1073600"/>
            <a:ext cx="4981575" cy="44767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E62875B-50EF-493C-BBAE-C8866BA6BF20}"/>
              </a:ext>
            </a:extLst>
          </p:cNvPr>
          <p:cNvGrpSpPr/>
          <p:nvPr/>
        </p:nvGrpSpPr>
        <p:grpSpPr>
          <a:xfrm>
            <a:off x="3203848" y="1605616"/>
            <a:ext cx="4482660" cy="3537884"/>
            <a:chOff x="2051720" y="1605616"/>
            <a:chExt cx="4482660" cy="35378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C84947B-9D77-4AA3-9907-E31A5447C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1720" y="1605616"/>
              <a:ext cx="4482660" cy="3537884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3F1EAEB-B895-461E-980D-945D0E8B30DE}"/>
                </a:ext>
              </a:extLst>
            </p:cNvPr>
            <p:cNvSpPr/>
            <p:nvPr/>
          </p:nvSpPr>
          <p:spPr>
            <a:xfrm>
              <a:off x="4924825" y="2355726"/>
              <a:ext cx="1159343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553ECE2-0F31-4713-9D4F-C15BD43CB3DE}"/>
                </a:ext>
              </a:extLst>
            </p:cNvPr>
            <p:cNvSpPr/>
            <p:nvPr/>
          </p:nvSpPr>
          <p:spPr>
            <a:xfrm>
              <a:off x="2226533" y="2283718"/>
              <a:ext cx="1697395" cy="2618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7B28939-AB80-48BB-945F-A965A56E927B}"/>
                </a:ext>
              </a:extLst>
            </p:cNvPr>
            <p:cNvSpPr/>
            <p:nvPr/>
          </p:nvSpPr>
          <p:spPr>
            <a:xfrm>
              <a:off x="2216603" y="4110103"/>
              <a:ext cx="1275277" cy="2618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9087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0E4514-815B-441C-BFFB-30BF7E7AFF20}"/>
              </a:ext>
            </a:extLst>
          </p:cNvPr>
          <p:cNvSpPr txBox="1"/>
          <p:nvPr/>
        </p:nvSpPr>
        <p:spPr>
          <a:xfrm>
            <a:off x="3036162" y="1248311"/>
            <a:ext cx="307167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bg1"/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END</a:t>
            </a:r>
            <a:endParaRPr lang="ko-KR" altLang="en-US" sz="16600" dirty="0">
              <a:solidFill>
                <a:schemeClr val="bg1"/>
              </a:solidFill>
              <a:latin typeface="Angsana New" panose="020B0502040204020203" pitchFamily="18" charset="-34"/>
              <a:cs typeface="Angsana New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1646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6432C7-57D4-49FA-9012-32997C8E8F6E}"/>
              </a:ext>
            </a:extLst>
          </p:cNvPr>
          <p:cNvGrpSpPr/>
          <p:nvPr/>
        </p:nvGrpSpPr>
        <p:grpSpPr>
          <a:xfrm>
            <a:off x="2771800" y="1059582"/>
            <a:ext cx="5760640" cy="3024336"/>
            <a:chOff x="1763688" y="1011039"/>
            <a:chExt cx="6390136" cy="326543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B6389C-C05B-4AD5-A344-129230090BE8}"/>
                </a:ext>
              </a:extLst>
            </p:cNvPr>
            <p:cNvGrpSpPr/>
            <p:nvPr userDrawn="1"/>
          </p:nvGrpSpPr>
          <p:grpSpPr>
            <a:xfrm>
              <a:off x="2915816" y="1059582"/>
              <a:ext cx="576066" cy="560805"/>
              <a:chOff x="3838037" y="1372248"/>
              <a:chExt cx="576066" cy="56080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C13C993E-22CD-4651-B05D-82AD72160D52}"/>
                  </a:ext>
                </a:extLst>
              </p:cNvPr>
              <p:cNvSpPr/>
              <p:nvPr userDrawn="1"/>
            </p:nvSpPr>
            <p:spPr>
              <a:xfrm>
                <a:off x="3838037" y="1372248"/>
                <a:ext cx="576066" cy="56080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8BC2D7B-7AF2-43A3-9609-6FAC85605DE1}"/>
                  </a:ext>
                </a:extLst>
              </p:cNvPr>
              <p:cNvSpPr txBox="1"/>
              <p:nvPr userDrawn="1"/>
            </p:nvSpPr>
            <p:spPr>
              <a:xfrm>
                <a:off x="3900082" y="1449757"/>
                <a:ext cx="44114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+mj-lt"/>
                    <a:ea typeface="+mj-ea"/>
                  </a:rPr>
                  <a:t>01</a:t>
                </a:r>
                <a:endParaRPr lang="ko-KR" altLang="en-US" sz="2000" b="1" dirty="0">
                  <a:solidFill>
                    <a:schemeClr val="bg1"/>
                  </a:solidFill>
                  <a:latin typeface="+mj-lt"/>
                  <a:ea typeface="+mj-ea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FD1A80C-5386-413A-904C-BD15C0207214}"/>
                </a:ext>
              </a:extLst>
            </p:cNvPr>
            <p:cNvGrpSpPr/>
            <p:nvPr userDrawn="1"/>
          </p:nvGrpSpPr>
          <p:grpSpPr>
            <a:xfrm>
              <a:off x="2578699" y="1923171"/>
              <a:ext cx="576066" cy="560805"/>
              <a:chOff x="3838037" y="1372248"/>
              <a:chExt cx="576066" cy="560805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EBC93F0-B312-433F-9DEB-C451AA5A26CE}"/>
                  </a:ext>
                </a:extLst>
              </p:cNvPr>
              <p:cNvSpPr/>
              <p:nvPr userDrawn="1"/>
            </p:nvSpPr>
            <p:spPr>
              <a:xfrm>
                <a:off x="3838037" y="1372248"/>
                <a:ext cx="576066" cy="56080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E0856D-02C6-4619-9E89-C579AE97F0C2}"/>
                  </a:ext>
                </a:extLst>
              </p:cNvPr>
              <p:cNvSpPr txBox="1"/>
              <p:nvPr userDrawn="1"/>
            </p:nvSpPr>
            <p:spPr>
              <a:xfrm>
                <a:off x="3890069" y="1441338"/>
                <a:ext cx="44114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+mj-lt"/>
                    <a:ea typeface="+mj-ea"/>
                  </a:rPr>
                  <a:t>02</a:t>
                </a:r>
                <a:endParaRPr lang="ko-KR" altLang="en-US" sz="2000" b="1" dirty="0">
                  <a:solidFill>
                    <a:schemeClr val="bg1"/>
                  </a:solidFill>
                  <a:latin typeface="+mj-lt"/>
                  <a:ea typeface="+mj-ea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9DBA18E-A614-4857-90D2-52AAB3A93400}"/>
                </a:ext>
              </a:extLst>
            </p:cNvPr>
            <p:cNvGrpSpPr/>
            <p:nvPr userDrawn="1"/>
          </p:nvGrpSpPr>
          <p:grpSpPr>
            <a:xfrm>
              <a:off x="2195736" y="2787774"/>
              <a:ext cx="576066" cy="560805"/>
              <a:chOff x="3838037" y="1372248"/>
              <a:chExt cx="576066" cy="560805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1FE75A3B-7D64-4250-9526-4DF33B90C95D}"/>
                  </a:ext>
                </a:extLst>
              </p:cNvPr>
              <p:cNvSpPr/>
              <p:nvPr userDrawn="1"/>
            </p:nvSpPr>
            <p:spPr>
              <a:xfrm>
                <a:off x="3838037" y="1372248"/>
                <a:ext cx="576066" cy="56080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05751D-502D-492A-9E94-1B1C8CBC2266}"/>
                  </a:ext>
                </a:extLst>
              </p:cNvPr>
              <p:cNvSpPr txBox="1"/>
              <p:nvPr userDrawn="1"/>
            </p:nvSpPr>
            <p:spPr>
              <a:xfrm>
                <a:off x="3891469" y="1452595"/>
                <a:ext cx="44114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+mj-lt"/>
                    <a:ea typeface="+mj-ea"/>
                  </a:rPr>
                  <a:t>03</a:t>
                </a:r>
                <a:endParaRPr lang="ko-KR" altLang="en-US" sz="2000" b="1" dirty="0">
                  <a:solidFill>
                    <a:schemeClr val="bg1"/>
                  </a:solidFill>
                  <a:latin typeface="+mj-lt"/>
                  <a:ea typeface="+mj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DCBDCCE-296A-48F0-8A07-3A8BFCAF3CC5}"/>
                </a:ext>
              </a:extLst>
            </p:cNvPr>
            <p:cNvGrpSpPr/>
            <p:nvPr userDrawn="1"/>
          </p:nvGrpSpPr>
          <p:grpSpPr>
            <a:xfrm>
              <a:off x="1763688" y="3667129"/>
              <a:ext cx="576066" cy="560805"/>
              <a:chOff x="3838037" y="1372248"/>
              <a:chExt cx="576066" cy="560805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A69A1784-A36A-4AAD-86F6-74EC1E1ED4C6}"/>
                  </a:ext>
                </a:extLst>
              </p:cNvPr>
              <p:cNvSpPr/>
              <p:nvPr userDrawn="1"/>
            </p:nvSpPr>
            <p:spPr>
              <a:xfrm>
                <a:off x="3838037" y="1372248"/>
                <a:ext cx="576066" cy="56080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93AB80-7D1E-4172-AD74-8FF7F987B13C}"/>
                  </a:ext>
                </a:extLst>
              </p:cNvPr>
              <p:cNvSpPr txBox="1"/>
              <p:nvPr userDrawn="1"/>
            </p:nvSpPr>
            <p:spPr>
              <a:xfrm>
                <a:off x="3893651" y="1452594"/>
                <a:ext cx="44114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+mj-lt"/>
                    <a:ea typeface="+mj-ea"/>
                  </a:rPr>
                  <a:t>04</a:t>
                </a:r>
                <a:endParaRPr lang="ko-KR" altLang="en-US" sz="2000" b="1" dirty="0">
                  <a:solidFill>
                    <a:schemeClr val="bg1"/>
                  </a:solidFill>
                  <a:latin typeface="+mj-lt"/>
                  <a:ea typeface="+mj-ea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FC717B7-3861-47F4-BE1A-D4F8BAE64FC5}"/>
                </a:ext>
              </a:extLst>
            </p:cNvPr>
            <p:cNvGrpSpPr/>
            <p:nvPr userDrawn="1"/>
          </p:nvGrpSpPr>
          <p:grpSpPr>
            <a:xfrm>
              <a:off x="3491882" y="1011039"/>
              <a:ext cx="4661942" cy="657889"/>
              <a:chOff x="3491882" y="1011039"/>
              <a:chExt cx="4661942" cy="657889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005B76A4-23FB-4BF3-ACA8-32948115C4FE}"/>
                  </a:ext>
                </a:extLst>
              </p:cNvPr>
              <p:cNvSpPr/>
              <p:nvPr userDrawn="1"/>
            </p:nvSpPr>
            <p:spPr>
              <a:xfrm>
                <a:off x="3905352" y="1011039"/>
                <a:ext cx="4248472" cy="657889"/>
              </a:xfrm>
              <a:prstGeom prst="roundRect">
                <a:avLst/>
              </a:prstGeom>
              <a:noFill/>
              <a:ln w="12700">
                <a:solidFill>
                  <a:srgbClr val="00206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+mj-lt"/>
                  </a:rPr>
                  <a:t>AES </a:t>
                </a:r>
                <a:r>
                  <a:rPr lang="ko-KR" altLang="en-US" dirty="0">
                    <a:solidFill>
                      <a:schemeClr val="tx1"/>
                    </a:solidFill>
                    <a:latin typeface="+mj-lt"/>
                  </a:rPr>
                  <a:t>암호화 </a:t>
                </a:r>
                <a:r>
                  <a:rPr lang="en-US" altLang="ko-KR" dirty="0">
                    <a:solidFill>
                      <a:schemeClr val="tx1"/>
                    </a:solidFill>
                    <a:latin typeface="+mj-lt"/>
                  </a:rPr>
                  <a:t>+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+mj-lt"/>
                  </a:rPr>
                  <a:t>lookuptable</a:t>
                </a:r>
                <a:endParaRPr lang="ko-KR" alt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AA309C82-5EBC-4B9E-A187-140335F125DA}"/>
                  </a:ext>
                </a:extLst>
              </p:cNvPr>
              <p:cNvCxnSpPr>
                <a:stCxn id="25" idx="6"/>
                <a:endCxn id="17" idx="1"/>
              </p:cNvCxnSpPr>
              <p:nvPr userDrawn="1"/>
            </p:nvCxnSpPr>
            <p:spPr>
              <a:xfrm flipV="1">
                <a:off x="3491882" y="1339984"/>
                <a:ext cx="413470" cy="1"/>
              </a:xfrm>
              <a:prstGeom prst="straightConnector1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5E11056-873B-4290-8AB8-941857B2A2E7}"/>
                </a:ext>
              </a:extLst>
            </p:cNvPr>
            <p:cNvGrpSpPr/>
            <p:nvPr userDrawn="1"/>
          </p:nvGrpSpPr>
          <p:grpSpPr>
            <a:xfrm>
              <a:off x="3158011" y="1872945"/>
              <a:ext cx="4661942" cy="657889"/>
              <a:chOff x="3158011" y="1872945"/>
              <a:chExt cx="4661942" cy="657889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7581ABA5-0ADE-4128-897D-6C0452F30047}"/>
                  </a:ext>
                </a:extLst>
              </p:cNvPr>
              <p:cNvSpPr/>
              <p:nvPr userDrawn="1"/>
            </p:nvSpPr>
            <p:spPr>
              <a:xfrm>
                <a:off x="3571481" y="1872945"/>
                <a:ext cx="4248472" cy="657889"/>
              </a:xfrm>
              <a:prstGeom prst="roundRect">
                <a:avLst/>
              </a:prstGeom>
              <a:noFill/>
              <a:ln w="12700">
                <a:solidFill>
                  <a:srgbClr val="00206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>
                    <a:solidFill>
                      <a:schemeClr val="tx1"/>
                    </a:solidFill>
                    <a:latin typeface="+mj-lt"/>
                  </a:rPr>
                  <a:t>AES Key</a:t>
                </a:r>
                <a:r>
                  <a:rPr lang="ko-KR" alt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+mj-lt"/>
                  </a:rPr>
                  <a:t>Expansion</a:t>
                </a:r>
                <a:endParaRPr lang="ko-KR" alt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893112F2-57C6-4CB9-AC39-E3801B5F9D7A}"/>
                  </a:ext>
                </a:extLst>
              </p:cNvPr>
              <p:cNvCxnSpPr>
                <a:endCxn id="15" idx="1"/>
              </p:cNvCxnSpPr>
              <p:nvPr userDrawn="1"/>
            </p:nvCxnSpPr>
            <p:spPr>
              <a:xfrm flipV="1">
                <a:off x="3158011" y="2201890"/>
                <a:ext cx="413470" cy="1"/>
              </a:xfrm>
              <a:prstGeom prst="straightConnector1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9A5B960-3659-4F68-916E-CBBBDE805B44}"/>
                </a:ext>
              </a:extLst>
            </p:cNvPr>
            <p:cNvGrpSpPr/>
            <p:nvPr userDrawn="1"/>
          </p:nvGrpSpPr>
          <p:grpSpPr>
            <a:xfrm>
              <a:off x="2771802" y="2726960"/>
              <a:ext cx="4661942" cy="657889"/>
              <a:chOff x="3491882" y="1011039"/>
              <a:chExt cx="4661942" cy="657889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2381E583-B379-4316-BCDE-13ADE704E46D}"/>
                  </a:ext>
                </a:extLst>
              </p:cNvPr>
              <p:cNvSpPr/>
              <p:nvPr userDrawn="1"/>
            </p:nvSpPr>
            <p:spPr>
              <a:xfrm>
                <a:off x="3905352" y="1011039"/>
                <a:ext cx="4248472" cy="657889"/>
              </a:xfrm>
              <a:prstGeom prst="roundRect">
                <a:avLst/>
              </a:prstGeom>
              <a:noFill/>
              <a:ln w="12700">
                <a:solidFill>
                  <a:srgbClr val="00206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lang="en-US" altLang="ko-KR" dirty="0">
                    <a:solidFill>
                      <a:schemeClr val="tx1"/>
                    </a:solidFill>
                    <a:latin typeface="Arial (제목)"/>
                  </a:rPr>
                  <a:t>AES </a:t>
                </a:r>
                <a:r>
                  <a:rPr lang="ko-KR" altLang="en-US" dirty="0">
                    <a:solidFill>
                      <a:schemeClr val="tx1"/>
                    </a:solidFill>
                    <a:latin typeface="Arial (제목)"/>
                  </a:rPr>
                  <a:t>복호화 </a:t>
                </a:r>
                <a:r>
                  <a:rPr lang="en-US" altLang="ko-KR" dirty="0">
                    <a:solidFill>
                      <a:schemeClr val="tx1"/>
                    </a:solidFill>
                    <a:latin typeface="Arial (제목)"/>
                  </a:rPr>
                  <a:t>+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Arial (제목)"/>
                  </a:rPr>
                  <a:t>lookuptable</a:t>
                </a:r>
                <a:endParaRPr lang="ko-KR" altLang="en-US" dirty="0">
                  <a:solidFill>
                    <a:schemeClr val="tx1"/>
                  </a:solidFill>
                  <a:latin typeface="Arial (제목)"/>
                </a:endParaRPr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07A6B6D2-9696-40B0-BB14-A16D550FFC01}"/>
                  </a:ext>
                </a:extLst>
              </p:cNvPr>
              <p:cNvCxnSpPr>
                <a:endCxn id="13" idx="1"/>
              </p:cNvCxnSpPr>
              <p:nvPr userDrawn="1"/>
            </p:nvCxnSpPr>
            <p:spPr>
              <a:xfrm flipV="1">
                <a:off x="3491882" y="1339984"/>
                <a:ext cx="413470" cy="1"/>
              </a:xfrm>
              <a:prstGeom prst="straightConnector1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E936600-686D-4112-A915-6680F27EC9F9}"/>
                </a:ext>
              </a:extLst>
            </p:cNvPr>
            <p:cNvGrpSpPr/>
            <p:nvPr userDrawn="1"/>
          </p:nvGrpSpPr>
          <p:grpSpPr>
            <a:xfrm>
              <a:off x="2302381" y="3618586"/>
              <a:ext cx="4661942" cy="657889"/>
              <a:chOff x="3491882" y="1011039"/>
              <a:chExt cx="4661942" cy="657889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EBA5C9E8-E39F-4EBF-92E3-25341A4E7BC6}"/>
                  </a:ext>
                </a:extLst>
              </p:cNvPr>
              <p:cNvSpPr/>
              <p:nvPr userDrawn="1"/>
            </p:nvSpPr>
            <p:spPr>
              <a:xfrm>
                <a:off x="3905352" y="1011039"/>
                <a:ext cx="4248472" cy="657889"/>
              </a:xfrm>
              <a:prstGeom prst="roundRect">
                <a:avLst/>
              </a:prstGeom>
              <a:noFill/>
              <a:ln w="12700">
                <a:solidFill>
                  <a:srgbClr val="00206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lang="en-US" altLang="ko-KR" dirty="0">
                    <a:solidFill>
                      <a:schemeClr val="tx1"/>
                    </a:solidFill>
                    <a:latin typeface="Arial (제목)"/>
                  </a:rPr>
                  <a:t>AES cycle</a:t>
                </a:r>
                <a:endParaRPr lang="ko-KR" altLang="en-US" dirty="0">
                  <a:solidFill>
                    <a:schemeClr val="tx1"/>
                  </a:solidFill>
                  <a:latin typeface="Arial (제목)"/>
                </a:endParaRP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1E78B04F-20C1-4DE2-8E10-9D1C265B31BC}"/>
                  </a:ext>
                </a:extLst>
              </p:cNvPr>
              <p:cNvCxnSpPr>
                <a:endCxn id="11" idx="1"/>
              </p:cNvCxnSpPr>
              <p:nvPr userDrawn="1"/>
            </p:nvCxnSpPr>
            <p:spPr>
              <a:xfrm flipV="1">
                <a:off x="3491882" y="1339984"/>
                <a:ext cx="413470" cy="1"/>
              </a:xfrm>
              <a:prstGeom prst="straightConnector1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2F100539-3FAA-4D4D-9C0B-5491C18707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06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암호화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입력 </a:t>
            </a:r>
            <a:r>
              <a:rPr lang="en-US" altLang="ko-KR" dirty="0"/>
              <a:t>- </a:t>
            </a:r>
            <a:r>
              <a:rPr lang="ko-KR" altLang="en-US" dirty="0"/>
              <a:t>암호문을 </a:t>
            </a:r>
            <a:r>
              <a:rPr lang="ko-KR" altLang="en-US" dirty="0" err="1"/>
              <a:t>스테이트로</a:t>
            </a:r>
            <a:r>
              <a:rPr lang="ko-KR" altLang="en-US" dirty="0"/>
              <a:t> 변환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F95912-0E46-4795-BF2A-E9F34FB4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FA57A8-F627-4AB6-B363-336EF9B90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8075"/>
            <a:ext cx="8308975" cy="226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65860F-1763-4A61-9211-0857A026F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7" y="4144882"/>
            <a:ext cx="7604405" cy="3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1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암호화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SubBytes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F95912-0E46-4795-BF2A-E9F34FB4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233A5E-51EF-4CF5-9A5D-1E756D3FB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682"/>
            <a:ext cx="9144000" cy="791210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05FD168-7B1C-44CF-BE03-BA47FBFAC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35842"/>
            <a:ext cx="801687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5E1D76-C9AC-48B6-84A9-763B32386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685" y="4655566"/>
            <a:ext cx="35052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09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암호화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ea typeface="굴림" panose="020B0600000101010101" pitchFamily="50" charset="-127"/>
              </a:rPr>
              <a:t>ShiftRows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F95912-0E46-4795-BF2A-E9F34FB4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9" name="Picture 15">
            <a:extLst>
              <a:ext uri="{FF2B5EF4-FFF2-40B4-BE49-F238E27FC236}">
                <a16:creationId xmlns:a16="http://schemas.microsoft.com/office/drawing/2014/main" id="{C9CC7171-8414-46ED-924C-23E0D941D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75" y="1179033"/>
            <a:ext cx="6216650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C47357-1EE3-42EC-9DD2-BD5D9A2CB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159"/>
            <a:ext cx="9144000" cy="9068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E71DA3-8CA6-4B18-953A-349133663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4599473"/>
            <a:ext cx="377190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84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암호화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ea typeface="굴림" panose="020B0600000101010101" pitchFamily="50" charset="-127"/>
              </a:rPr>
              <a:t>MixColumns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F95912-0E46-4795-BF2A-E9F34FB4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8" name="Picture 15">
            <a:extLst>
              <a:ext uri="{FF2B5EF4-FFF2-40B4-BE49-F238E27FC236}">
                <a16:creationId xmlns:a16="http://schemas.microsoft.com/office/drawing/2014/main" id="{AF858B0F-F5A7-40CB-A3B5-EF95D5051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4" y="1090457"/>
            <a:ext cx="8126412" cy="239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07DCC5-1126-4969-AA9E-BD5A4180B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0957"/>
            <a:ext cx="9144000" cy="9641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CA6051-B2FD-4B17-8B53-B48C29641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743" y="4611476"/>
            <a:ext cx="5431857" cy="38504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A688AD-D432-43FA-822B-7ED87353E1F2}"/>
              </a:ext>
            </a:extLst>
          </p:cNvPr>
          <p:cNvSpPr/>
          <p:nvPr/>
        </p:nvSpPr>
        <p:spPr>
          <a:xfrm>
            <a:off x="686615" y="3587323"/>
            <a:ext cx="196385" cy="224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381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en-US" altLang="ko-KR" dirty="0" err="1"/>
              <a:t>LookupTable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ea typeface="굴림" panose="020B0600000101010101" pitchFamily="50" charset="-127"/>
              </a:rPr>
              <a:t>Lookuptable</a:t>
            </a:r>
            <a:r>
              <a:rPr lang="en-US" altLang="ko-KR" dirty="0">
                <a:ea typeface="굴림" panose="020B0600000101010101" pitchFamily="50" charset="-127"/>
              </a:rPr>
              <a:t> </a:t>
            </a:r>
            <a:r>
              <a:rPr lang="ko-KR" altLang="en-US" dirty="0">
                <a:ea typeface="굴림" panose="020B0600000101010101" pitchFamily="50" charset="-127"/>
              </a:rPr>
              <a:t>만들기 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F95912-0E46-4795-BF2A-E9F34FB4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B87D88-07A9-4388-A54A-2832C79D17D2}"/>
              </a:ext>
            </a:extLst>
          </p:cNvPr>
          <p:cNvSpPr/>
          <p:nvPr/>
        </p:nvSpPr>
        <p:spPr>
          <a:xfrm>
            <a:off x="0" y="4832414"/>
            <a:ext cx="88193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2"/>
              </a:rPr>
              <a:t>[</a:t>
            </a:r>
            <a:r>
              <a:rPr lang="ko-KR" altLang="en-US" sz="1000" dirty="0">
                <a:hlinkClick r:id="rId2"/>
              </a:rPr>
              <a:t>참고 자료</a:t>
            </a:r>
            <a:r>
              <a:rPr lang="en-US" altLang="ko-KR" sz="1000" dirty="0">
                <a:hlinkClick r:id="rId2"/>
              </a:rPr>
              <a:t>]  https://ko.wikipedia.org/wiki/%EA%B3%A0%EA%B8%89_%EC%95%94%ED%98%B8%ED%99%94_%ED%91%9C%EC%A4%80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C6E613-6425-471F-8E4B-8E47DBA12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8" y="3607668"/>
            <a:ext cx="8819329" cy="11392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C8D165-8B70-4AD2-89FE-72AC6D197FBB}"/>
              </a:ext>
            </a:extLst>
          </p:cNvPr>
          <p:cNvSpPr txBox="1"/>
          <p:nvPr/>
        </p:nvSpPr>
        <p:spPr>
          <a:xfrm>
            <a:off x="112358" y="1627064"/>
            <a:ext cx="8919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/>
              <a:t>Subbyte&amp;Mixcolumns</a:t>
            </a:r>
            <a:r>
              <a:rPr lang="ko-KR" altLang="en-US" dirty="0"/>
              <a:t>을 미리 계산함 </a:t>
            </a:r>
            <a:r>
              <a:rPr lang="en-US" altLang="ko-KR" dirty="0"/>
              <a:t>=&gt;AES </a:t>
            </a:r>
            <a:r>
              <a:rPr lang="en-US" altLang="ko-KR" dirty="0" err="1"/>
              <a:t>LookupTable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[</a:t>
            </a:r>
            <a:r>
              <a:rPr lang="en-US" altLang="ko-KR" dirty="0" err="1"/>
              <a:t>Shiftrows</a:t>
            </a:r>
            <a:r>
              <a:rPr lang="en-US" altLang="ko-KR" dirty="0"/>
              <a:t> -&gt; </a:t>
            </a:r>
            <a:r>
              <a:rPr lang="en-US" altLang="ko-KR" b="1" dirty="0" err="1"/>
              <a:t>Subbyte&amp;Mixcolumns</a:t>
            </a:r>
            <a:r>
              <a:rPr lang="en-US" altLang="ko-KR" dirty="0"/>
              <a:t> -&gt; </a:t>
            </a:r>
            <a:r>
              <a:rPr lang="en-US" altLang="ko-KR" dirty="0" err="1"/>
              <a:t>Addroundkey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3074" name="Picture 2" descr="https://upload.wikimedia.org/wikipedia/commons/thumb/8/8d/AESenctable.png/220px-AESenctable.png">
            <a:extLst>
              <a:ext uri="{FF2B5EF4-FFF2-40B4-BE49-F238E27FC236}">
                <a16:creationId xmlns:a16="http://schemas.microsoft.com/office/drawing/2014/main" id="{F04FD7B2-A6EF-446F-93A5-4A032B26F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784" y="1237506"/>
            <a:ext cx="2735631" cy="212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04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Key Expansion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>
                <a:latin typeface="Times New Roman" panose="02020603050405020304" pitchFamily="18" charset="0"/>
                <a:ea typeface="굴림" panose="020B0600000101010101" pitchFamily="50" charset="-127"/>
              </a:rPr>
              <a:t>Key Expansion</a:t>
            </a:r>
            <a:endParaRPr lang="ko-KR" altLang="en-US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F95912-0E46-4795-BF2A-E9F34FB4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09D149E6-6297-4CBF-8B75-0344965A0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18" y="1249928"/>
            <a:ext cx="5076564" cy="371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734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Key Expansion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>
                <a:latin typeface="Times New Roman" panose="02020603050405020304" pitchFamily="18" charset="0"/>
                <a:ea typeface="굴림" panose="020B0600000101010101" pitchFamily="50" charset="-127"/>
              </a:rPr>
              <a:t>Key Expansion</a:t>
            </a:r>
            <a:endParaRPr lang="ko-KR" altLang="en-US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F95912-0E46-4795-BF2A-E9F34FB4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ADC421-724A-4147-8FB3-1EEDA29E4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053"/>
            <a:ext cx="9144000" cy="26217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C3DE76-0AEB-4F59-ACED-57480CC5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93" y="4510338"/>
            <a:ext cx="6375214" cy="4776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48A9F0-1206-4AF0-9989-9E6668DF1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2" y="3913294"/>
            <a:ext cx="9144000" cy="50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6078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사용자 지정 3">
      <a:majorFont>
        <a:latin typeface="Arial"/>
        <a:ea typeface="나눔고딕 ExtraBold"/>
        <a:cs typeface=""/>
      </a:majorFont>
      <a:minorFont>
        <a:latin typeface="Times New Roman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5665</TotalTime>
  <Words>247</Words>
  <Application>Microsoft Office PowerPoint</Application>
  <PresentationFormat>화면 슬라이드 쇼(16:9)</PresentationFormat>
  <Paragraphs>68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Calibri</vt:lpstr>
      <vt:lpstr>Times New Roman</vt:lpstr>
      <vt:lpstr>Cambria Math</vt:lpstr>
      <vt:lpstr>Arial (제목)</vt:lpstr>
      <vt:lpstr>Arial</vt:lpstr>
      <vt:lpstr>Angsana New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jsy</cp:lastModifiedBy>
  <cp:revision>321</cp:revision>
  <dcterms:created xsi:type="dcterms:W3CDTF">2016-12-05T23:26:54Z</dcterms:created>
  <dcterms:modified xsi:type="dcterms:W3CDTF">2019-07-01T15:09:34Z</dcterms:modified>
</cp:coreProperties>
</file>